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67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03A58C-3A0F-4919-9B55-B402AB56B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FA7BF9D-8E6D-4BC6-B2CA-219887049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00CA36-0BF3-4FB5-A74E-6B55DB08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BA8B94-897E-40B6-B9BC-7134D588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B2B725-1CE5-4E80-98C7-17B20936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2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ECF7DE-C51F-493F-9636-470640DC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36F761-5DA7-407B-9C00-CCDAC84EE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8A8283-F04F-469A-A907-FDCF8E56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8DDE6-92D8-4269-860F-066885C3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1DC2442-E237-4A9A-A6E0-707BFFE9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33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6951345-A59E-476F-AA9C-CA634E5A4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937DC96-4C3B-4ED5-B39C-54C80774A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39BDED-7916-4FF0-84F5-8016F564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0C07B6-2F6F-4A7B-A76F-9C841681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1A27CF-5916-4367-BE66-684C95A6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2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76B2B4-E2C5-4A89-878B-036DD340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87FF91-6020-4525-AE3C-50EE4C628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D37890-B066-4504-8D19-434B68D0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0A1A7-0F86-491E-BC33-F87B92E0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D4AD4F-FEE4-4821-8426-56A4F804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11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759089-0D3D-47E1-A82C-0856EC95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0132B6-C114-4710-83E8-A9EA0840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D4E609-BC6A-4EA1-96D3-22A0BBA8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965B5-B02A-491B-9207-E00A53B6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988043-B084-4FF5-B1FC-C7F1941B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3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5DED60-D5F3-46D2-BA9D-3A81E7FC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1E0447-3B0F-4F0B-855E-583D2B1B9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4FFECF-EF40-46B7-8543-597C7D562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1FC254-52F0-40CD-9966-CE13176D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0686BA-04BD-437C-A942-FF32FA46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1EF0410-C778-495A-8C0D-BD0317EE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50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2771AF-555C-461D-AF17-D2BBEF58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F07F54-5B9F-4952-A0F5-0A779F2D1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A644A6-C9D7-4055-ABA8-4D3F341A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8A3C97-B7E6-4E11-801C-B0A421A3C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A1D0612-7902-4366-B9EF-9F351EC9F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A63F88E-46A5-47A7-95C2-31E7A688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E324950-7BBA-4CDF-9DD5-2CCDFF21C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EC981BD-10D2-4F62-8A06-42A933A0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70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BF4DB9-C1CB-4466-A466-E50306E1A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1C21BA8-8E3D-41C0-A6CF-73B5CE39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6A1BE9D-4856-4E51-9D70-15CFCFA1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F3F91ED-9E64-4BEA-9CB4-2DB61647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66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036BDE-6FD7-4B1C-A125-B6447542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FE4AACD-CE1A-4421-B769-43BA2469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BD7160-9721-41ED-BDC9-24576088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33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F13B5C-A4C9-48AC-9281-A89306DF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5E080B-8346-48C5-B8B2-28079131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6CC749A-2BB2-4780-9FE9-C3CFAE3EB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4EED-3929-4D87-9B26-BFF5EFA6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D9DB27-79ED-45D7-8AA4-7F91B96D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1FCDF2-9395-4AE9-BACB-E8AB1054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74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1A01F9-D083-4BD7-9483-1CB6FED0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EC8778B-FF7C-4051-A6F1-9D18ACC67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47C1CB-1F04-4F07-9904-9F61D2A84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75E505-361B-4F66-8779-0AB0CAA1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6F975F-182D-4669-AECA-C7EA96DB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5161A2-254E-45D1-84D9-C8D4B448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92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E3FB40B-628A-4C76-BBE3-5533B81C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2F27AB-EF03-43D3-A6ED-599ABEDF7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50B14C-ECFF-4D92-9CC0-91FF1B734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7B14-3BA6-4E11-9999-367E2B09BBE2}" type="datetimeFigureOut">
              <a:rPr lang="ko-KR" altLang="en-US" smtClean="0"/>
              <a:t>2023-01-12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BC34EF-B681-4071-AD34-75FB5B898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ABEED5-F0DA-4B24-9EE4-388EEBCEF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7CC4-6C6B-4B77-AECD-E7BD18F4DE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20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F0228C73-BF52-4E90-B1D3-ED1FAEE3C4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1AF7271-9D57-48CB-8BCE-7BC625EAF8E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6" name="Picture 2" descr="원자력환경공단, 소셜 어워드서 페이스북 부문 대상·블로그 분야 최우수상 - 경북일보 - 굿데이 굿뉴스">
              <a:extLst>
                <a:ext uri="{FF2B5EF4-FFF2-40B4-BE49-F238E27FC236}">
                  <a16:creationId xmlns:a16="http://schemas.microsoft.com/office/drawing/2014/main" id="{AAF83875-AF28-4239-B9AB-8015AC375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원자력환경공단, 소셜 어워드서 페이스북 부문 대상·블로그 분야 최우수상 - 경북일보 - 굿데이 굿뉴스">
              <a:extLst>
                <a:ext uri="{FF2B5EF4-FFF2-40B4-BE49-F238E27FC236}">
                  <a16:creationId xmlns:a16="http://schemas.microsoft.com/office/drawing/2014/main" id="{40DD1D38-4B6C-4094-A9C6-97C77FB880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3" t="32245" r="23693" b="32245"/>
            <a:stretch/>
          </p:blipFill>
          <p:spPr bwMode="auto">
            <a:xfrm>
              <a:off x="2888609" y="2211355"/>
              <a:ext cx="6414782" cy="2435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CD4EC1-181B-4252-99C1-973B84887B00}"/>
              </a:ext>
            </a:extLst>
          </p:cNvPr>
          <p:cNvSpPr txBox="1"/>
          <p:nvPr/>
        </p:nvSpPr>
        <p:spPr>
          <a:xfrm>
            <a:off x="77904" y="6372808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bg1"/>
                </a:solidFill>
              </a:rPr>
              <a:t>에이엠피엠글로벌</a:t>
            </a:r>
            <a:endParaRPr lang="en-US" altLang="ko-KR" sz="1000" dirty="0">
              <a:solidFill>
                <a:schemeClr val="bg1"/>
              </a:solidFill>
            </a:endParaRPr>
          </a:p>
          <a:p>
            <a:r>
              <a:rPr lang="ko-KR" altLang="en-US" sz="1000" dirty="0">
                <a:solidFill>
                  <a:schemeClr val="bg1"/>
                </a:solidFill>
              </a:rPr>
              <a:t>광고컨설팅본부 </a:t>
            </a:r>
            <a:r>
              <a:rPr lang="en-US" altLang="ko-KR" sz="1000" dirty="0">
                <a:solidFill>
                  <a:schemeClr val="bg1"/>
                </a:solidFill>
              </a:rPr>
              <a:t>5</a:t>
            </a:r>
            <a:r>
              <a:rPr lang="ko-KR" altLang="en-US" sz="1000" dirty="0">
                <a:solidFill>
                  <a:schemeClr val="bg1"/>
                </a:solidFill>
              </a:rPr>
              <a:t>팀</a:t>
            </a:r>
            <a:r>
              <a:rPr lang="en-US" altLang="ko-KR" sz="1000" dirty="0">
                <a:solidFill>
                  <a:schemeClr val="bg1"/>
                </a:solidFill>
              </a:rPr>
              <a:t> </a:t>
            </a:r>
            <a:r>
              <a:rPr lang="ko-KR" altLang="en-US" sz="1000" dirty="0">
                <a:solidFill>
                  <a:schemeClr val="bg1"/>
                </a:solidFill>
              </a:rPr>
              <a:t>김정현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D53FCF9-9A35-4DA3-B3BA-9869A6DD585E}"/>
              </a:ext>
            </a:extLst>
          </p:cNvPr>
          <p:cNvSpPr/>
          <p:nvPr/>
        </p:nvSpPr>
        <p:spPr>
          <a:xfrm>
            <a:off x="2888609" y="3568959"/>
            <a:ext cx="6414782" cy="26161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2B9C4F7-A238-4304-AF6F-1DD742C2FCB7}"/>
              </a:ext>
            </a:extLst>
          </p:cNvPr>
          <p:cNvGrpSpPr/>
          <p:nvPr/>
        </p:nvGrpSpPr>
        <p:grpSpPr>
          <a:xfrm>
            <a:off x="3342685" y="2861073"/>
            <a:ext cx="5506637" cy="969496"/>
            <a:chOff x="3342685" y="1900020"/>
            <a:chExt cx="5506637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F8FA08-88C1-4D6C-8FCA-FA2A26086684}"/>
                </a:ext>
              </a:extLst>
            </p:cNvPr>
            <p:cNvSpPr txBox="1"/>
            <p:nvPr/>
          </p:nvSpPr>
          <p:spPr>
            <a:xfrm>
              <a:off x="3342685" y="1900020"/>
              <a:ext cx="55066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b="1" spc="-300" dirty="0">
                  <a:solidFill>
                    <a:schemeClr val="bg1"/>
                  </a:solidFill>
                </a:rPr>
                <a:t>페이스북 광고의 종류</a:t>
              </a:r>
              <a:r>
                <a:rPr lang="en-US" altLang="ko-KR" sz="4000" b="1" spc="-300" dirty="0">
                  <a:solidFill>
                    <a:schemeClr val="bg1"/>
                  </a:solidFill>
                </a:rPr>
                <a:t>(</a:t>
              </a:r>
              <a:r>
                <a:rPr lang="ko-KR" altLang="en-US" sz="4000" b="1" spc="-300" dirty="0">
                  <a:solidFill>
                    <a:schemeClr val="bg1"/>
                  </a:solidFill>
                </a:rPr>
                <a:t>上</a:t>
              </a:r>
              <a:r>
                <a:rPr lang="en-US" altLang="ko-KR" sz="4000" b="1" spc="-300" dirty="0">
                  <a:solidFill>
                    <a:schemeClr val="bg1"/>
                  </a:solidFill>
                </a:rPr>
                <a:t>)</a:t>
              </a:r>
              <a:endParaRPr lang="ko-KR" altLang="en-US" sz="4000" b="1" spc="-3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764DD-8B76-4E04-8338-F31BFBCFCA73}"/>
                </a:ext>
              </a:extLst>
            </p:cNvPr>
            <p:cNvSpPr txBox="1"/>
            <p:nvPr/>
          </p:nvSpPr>
          <p:spPr>
            <a:xfrm>
              <a:off x="5091075" y="2607906"/>
              <a:ext cx="1832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100" dirty="0">
                  <a:solidFill>
                    <a:schemeClr val="bg1"/>
                  </a:solidFill>
                </a:rPr>
                <a:t>Ver.2023.01.12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 도형 18">
            <a:extLst>
              <a:ext uri="{FF2B5EF4-FFF2-40B4-BE49-F238E27FC236}">
                <a16:creationId xmlns:a16="http://schemas.microsoft.com/office/drawing/2014/main" id="{BBBBB740-E6EE-4DBA-A7FA-E90742122611}"/>
              </a:ext>
            </a:extLst>
          </p:cNvPr>
          <p:cNvSpPr/>
          <p:nvPr/>
        </p:nvSpPr>
        <p:spPr>
          <a:xfrm flipV="1">
            <a:off x="2818632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 도형 20">
            <a:extLst>
              <a:ext uri="{FF2B5EF4-FFF2-40B4-BE49-F238E27FC236}">
                <a16:creationId xmlns:a16="http://schemas.microsoft.com/office/drawing/2014/main" id="{5F53CE19-54CB-4BFA-80C2-9848DD9F32D8}"/>
              </a:ext>
            </a:extLst>
          </p:cNvPr>
          <p:cNvSpPr/>
          <p:nvPr/>
        </p:nvSpPr>
        <p:spPr>
          <a:xfrm flipH="1" flipV="1">
            <a:off x="8912291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08382E77-71E6-4B21-8DCE-FB0BACDEE877}"/>
              </a:ext>
            </a:extLst>
          </p:cNvPr>
          <p:cNvSpPr/>
          <p:nvPr/>
        </p:nvSpPr>
        <p:spPr>
          <a:xfrm>
            <a:off x="2818632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F2F92681-F99B-4E7D-A2D1-EDE7A25BCD4A}"/>
              </a:ext>
            </a:extLst>
          </p:cNvPr>
          <p:cNvSpPr/>
          <p:nvPr/>
        </p:nvSpPr>
        <p:spPr>
          <a:xfrm flipH="1">
            <a:off x="8912291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44644D6-ACF4-41E5-9FD8-33C1E9E734B2}"/>
              </a:ext>
            </a:extLst>
          </p:cNvPr>
          <p:cNvCxnSpPr>
            <a:cxnSpLocks/>
          </p:cNvCxnSpPr>
          <p:nvPr/>
        </p:nvCxnSpPr>
        <p:spPr>
          <a:xfrm flipH="1">
            <a:off x="3565320" y="1084313"/>
            <a:ext cx="16777" cy="5874355"/>
          </a:xfrm>
          <a:prstGeom prst="lin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C59451-02D9-4CB5-8822-95E3E9864127}"/>
              </a:ext>
            </a:extLst>
          </p:cNvPr>
          <p:cNvSpPr txBox="1"/>
          <p:nvPr/>
        </p:nvSpPr>
        <p:spPr>
          <a:xfrm>
            <a:off x="1568312" y="1394626"/>
            <a:ext cx="201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Contents</a:t>
            </a:r>
            <a:endParaRPr lang="ko-KR" altLang="en-US" sz="32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63E7FAD-0408-4065-8CD2-5726138B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4" y="355035"/>
            <a:ext cx="1744546" cy="655909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CB07A9CB-5C08-4E6A-9749-B219A9618A40}"/>
              </a:ext>
            </a:extLst>
          </p:cNvPr>
          <p:cNvGrpSpPr/>
          <p:nvPr/>
        </p:nvGrpSpPr>
        <p:grpSpPr>
          <a:xfrm>
            <a:off x="3531339" y="1979401"/>
            <a:ext cx="3129086" cy="369332"/>
            <a:chOff x="3531339" y="2398103"/>
            <a:chExt cx="312908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7C22FA-7900-416D-8848-7C6AB9EC7CE9}"/>
                </a:ext>
              </a:extLst>
            </p:cNvPr>
            <p:cNvSpPr txBox="1"/>
            <p:nvPr/>
          </p:nvSpPr>
          <p:spPr>
            <a:xfrm>
              <a:off x="3724280" y="2398103"/>
              <a:ext cx="2936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1. </a:t>
              </a:r>
              <a:r>
                <a:rPr lang="ko-KR" altLang="en-US" dirty="0"/>
                <a:t>페이스북 광고 종류</a:t>
              </a:r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4E72EDAE-E7B8-4754-B81A-552B35C35959}"/>
                </a:ext>
              </a:extLst>
            </p:cNvPr>
            <p:cNvSpPr/>
            <p:nvPr/>
          </p:nvSpPr>
          <p:spPr>
            <a:xfrm flipV="1">
              <a:off x="3531339" y="2523526"/>
              <a:ext cx="108629" cy="118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19A1F21-658F-479F-96A2-2EA3CC30F260}"/>
              </a:ext>
            </a:extLst>
          </p:cNvPr>
          <p:cNvGrpSpPr/>
          <p:nvPr/>
        </p:nvGrpSpPr>
        <p:grpSpPr>
          <a:xfrm>
            <a:off x="3531339" y="3038289"/>
            <a:ext cx="3766648" cy="369332"/>
            <a:chOff x="3531339" y="3456991"/>
            <a:chExt cx="3766648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98EC81-CFAD-4D36-9538-702E53DA3B2C}"/>
                </a:ext>
              </a:extLst>
            </p:cNvPr>
            <p:cNvSpPr txBox="1"/>
            <p:nvPr/>
          </p:nvSpPr>
          <p:spPr>
            <a:xfrm>
              <a:off x="3724280" y="3456991"/>
              <a:ext cx="3573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2. </a:t>
              </a:r>
              <a:r>
                <a:rPr lang="ko-KR" altLang="en-US" dirty="0"/>
                <a:t>쿠폰 광고</a:t>
              </a:r>
              <a:endParaRPr lang="en-US" altLang="ko-KR" dirty="0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8C034624-67CB-4F0C-AB4C-59AF09051DB6}"/>
                </a:ext>
              </a:extLst>
            </p:cNvPr>
            <p:cNvSpPr/>
            <p:nvPr/>
          </p:nvSpPr>
          <p:spPr>
            <a:xfrm flipV="1">
              <a:off x="3531339" y="3582414"/>
              <a:ext cx="108629" cy="118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D2FA8DA9-9489-48B1-B2F0-FA40ABD8A592}"/>
              </a:ext>
            </a:extLst>
          </p:cNvPr>
          <p:cNvGrpSpPr/>
          <p:nvPr/>
        </p:nvGrpSpPr>
        <p:grpSpPr>
          <a:xfrm>
            <a:off x="3531339" y="4117102"/>
            <a:ext cx="3405913" cy="369332"/>
            <a:chOff x="3531339" y="4535804"/>
            <a:chExt cx="3405913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8BCE9B-02E0-4B60-990E-ED8630F0EC81}"/>
                </a:ext>
              </a:extLst>
            </p:cNvPr>
            <p:cNvSpPr txBox="1"/>
            <p:nvPr/>
          </p:nvSpPr>
          <p:spPr>
            <a:xfrm>
              <a:off x="3774615" y="4535804"/>
              <a:ext cx="316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3.</a:t>
              </a:r>
              <a:r>
                <a:rPr lang="ko-KR" altLang="en-US" dirty="0"/>
                <a:t> 슬라이드 광고</a:t>
              </a:r>
              <a:endParaRPr lang="en-US" altLang="ko-KR" dirty="0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F5464BA-A106-46F1-AA87-EEABCB8A8CA3}"/>
                </a:ext>
              </a:extLst>
            </p:cNvPr>
            <p:cNvSpPr/>
            <p:nvPr/>
          </p:nvSpPr>
          <p:spPr>
            <a:xfrm flipV="1">
              <a:off x="3531339" y="4661227"/>
              <a:ext cx="108629" cy="118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50D714D4-56F3-45B2-8BB8-01D1AEF1828C}"/>
              </a:ext>
            </a:extLst>
          </p:cNvPr>
          <p:cNvSpPr/>
          <p:nvPr/>
        </p:nvSpPr>
        <p:spPr>
          <a:xfrm>
            <a:off x="-64316" y="-100668"/>
            <a:ext cx="12320632" cy="118725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05D26DF-725D-4881-A514-0F3F295DD276}"/>
              </a:ext>
            </a:extLst>
          </p:cNvPr>
          <p:cNvGrpSpPr/>
          <p:nvPr/>
        </p:nvGrpSpPr>
        <p:grpSpPr>
          <a:xfrm>
            <a:off x="3531339" y="5195915"/>
            <a:ext cx="3405913" cy="369332"/>
            <a:chOff x="3531339" y="4535804"/>
            <a:chExt cx="3405913" cy="3693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2E1059-4694-48FF-BCCA-FD0C627CF721}"/>
                </a:ext>
              </a:extLst>
            </p:cNvPr>
            <p:cNvSpPr txBox="1"/>
            <p:nvPr/>
          </p:nvSpPr>
          <p:spPr>
            <a:xfrm>
              <a:off x="3774615" y="4535804"/>
              <a:ext cx="3162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4.</a:t>
              </a:r>
              <a:r>
                <a:rPr lang="ko-KR" altLang="en-US" dirty="0"/>
                <a:t> 모바일 앱 광고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B6EF58E-6AF6-4FEA-830C-72E4D3AAB5E6}"/>
                </a:ext>
              </a:extLst>
            </p:cNvPr>
            <p:cNvSpPr/>
            <p:nvPr/>
          </p:nvSpPr>
          <p:spPr>
            <a:xfrm flipV="1">
              <a:off x="3531339" y="4661227"/>
              <a:ext cx="108629" cy="11848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371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263E7FAD-0408-4065-8CD2-5726138B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4" y="355035"/>
            <a:ext cx="1744546" cy="65590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D56ADF-AEB5-43A2-923D-F56CB9E5B127}"/>
              </a:ext>
            </a:extLst>
          </p:cNvPr>
          <p:cNvSpPr/>
          <p:nvPr/>
        </p:nvSpPr>
        <p:spPr>
          <a:xfrm>
            <a:off x="3885501" y="620856"/>
            <a:ext cx="4420998" cy="78017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페이스북 광고의 종류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FDFA4AE-60D4-4BCF-861E-209CAB9B8C07}"/>
              </a:ext>
            </a:extLst>
          </p:cNvPr>
          <p:cNvCxnSpPr/>
          <p:nvPr/>
        </p:nvCxnSpPr>
        <p:spPr>
          <a:xfrm>
            <a:off x="0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C357B33-E00C-4749-9154-71272AF5E101}"/>
              </a:ext>
            </a:extLst>
          </p:cNvPr>
          <p:cNvCxnSpPr/>
          <p:nvPr/>
        </p:nvCxnSpPr>
        <p:spPr>
          <a:xfrm>
            <a:off x="8306499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8C9CBC-C104-4A49-9396-F8100B80590C}"/>
              </a:ext>
            </a:extLst>
          </p:cNvPr>
          <p:cNvSpPr txBox="1"/>
          <p:nvPr/>
        </p:nvSpPr>
        <p:spPr>
          <a:xfrm>
            <a:off x="1787098" y="1894960"/>
            <a:ext cx="3113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2E949A-3127-48E9-8E4B-EF5D2728D439}"/>
              </a:ext>
            </a:extLst>
          </p:cNvPr>
          <p:cNvSpPr txBox="1"/>
          <p:nvPr/>
        </p:nvSpPr>
        <p:spPr>
          <a:xfrm>
            <a:off x="1787098" y="2619829"/>
            <a:ext cx="3113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D22242-20C6-4FB8-83E7-7817465955E1}"/>
              </a:ext>
            </a:extLst>
          </p:cNvPr>
          <p:cNvSpPr txBox="1"/>
          <p:nvPr/>
        </p:nvSpPr>
        <p:spPr>
          <a:xfrm>
            <a:off x="1787098" y="3344698"/>
            <a:ext cx="3113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7CAD0-BBA6-45F3-BC7C-AB93B167CF47}"/>
              </a:ext>
            </a:extLst>
          </p:cNvPr>
          <p:cNvSpPr txBox="1"/>
          <p:nvPr/>
        </p:nvSpPr>
        <p:spPr>
          <a:xfrm>
            <a:off x="1787098" y="4088229"/>
            <a:ext cx="3113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60DFEB-E04E-4C80-BAFD-C9AC7FB34C6F}"/>
              </a:ext>
            </a:extLst>
          </p:cNvPr>
          <p:cNvSpPr txBox="1"/>
          <p:nvPr/>
        </p:nvSpPr>
        <p:spPr>
          <a:xfrm>
            <a:off x="1787098" y="4923769"/>
            <a:ext cx="3113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96919-E40D-4884-8E33-F81DC8C95E7F}"/>
              </a:ext>
            </a:extLst>
          </p:cNvPr>
          <p:cNvSpPr txBox="1"/>
          <p:nvPr/>
        </p:nvSpPr>
        <p:spPr>
          <a:xfrm>
            <a:off x="1787098" y="5662390"/>
            <a:ext cx="31130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6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BC9CF90-247A-4303-8EB9-FAC6C9DAF16D}"/>
              </a:ext>
            </a:extLst>
          </p:cNvPr>
          <p:cNvSpPr/>
          <p:nvPr/>
        </p:nvSpPr>
        <p:spPr>
          <a:xfrm>
            <a:off x="2425959" y="1894960"/>
            <a:ext cx="3965510" cy="369294"/>
          </a:xfrm>
          <a:prstGeom prst="roundRect">
            <a:avLst/>
          </a:prstGeom>
          <a:gradFill flip="none" rotWithShape="1">
            <a:gsLst>
              <a:gs pos="31000">
                <a:schemeClr val="accent3">
                  <a:lumMod val="5000"/>
                  <a:lumOff val="9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쿠폰 광고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5C0AF890-BDE2-47AD-961D-E2253D51946C}"/>
              </a:ext>
            </a:extLst>
          </p:cNvPr>
          <p:cNvSpPr/>
          <p:nvPr/>
        </p:nvSpPr>
        <p:spPr>
          <a:xfrm>
            <a:off x="2425959" y="2619867"/>
            <a:ext cx="3965510" cy="369294"/>
          </a:xfrm>
          <a:prstGeom prst="roundRect">
            <a:avLst/>
          </a:prstGeom>
          <a:gradFill flip="none" rotWithShape="1">
            <a:gsLst>
              <a:gs pos="31000">
                <a:schemeClr val="accent3">
                  <a:lumMod val="5000"/>
                  <a:lumOff val="9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슬라이드 광고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C9A3A52C-7E49-430D-938E-0FC0AF56A4FF}"/>
              </a:ext>
            </a:extLst>
          </p:cNvPr>
          <p:cNvSpPr/>
          <p:nvPr/>
        </p:nvSpPr>
        <p:spPr>
          <a:xfrm>
            <a:off x="2425959" y="3344698"/>
            <a:ext cx="3965510" cy="369294"/>
          </a:xfrm>
          <a:prstGeom prst="roundRect">
            <a:avLst/>
          </a:prstGeom>
          <a:gradFill flip="none" rotWithShape="1">
            <a:gsLst>
              <a:gs pos="31000">
                <a:schemeClr val="accent3">
                  <a:lumMod val="5000"/>
                  <a:lumOff val="9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모바일 앱 광고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9F017398-0EC2-4085-B4E9-D7BF71AF2746}"/>
              </a:ext>
            </a:extLst>
          </p:cNvPr>
          <p:cNvSpPr/>
          <p:nvPr/>
        </p:nvSpPr>
        <p:spPr>
          <a:xfrm>
            <a:off x="2425959" y="4088229"/>
            <a:ext cx="3965510" cy="369294"/>
          </a:xfrm>
          <a:prstGeom prst="roundRect">
            <a:avLst/>
          </a:prstGeom>
          <a:gradFill flip="none" rotWithShape="1">
            <a:gsLst>
              <a:gs pos="31000">
                <a:schemeClr val="accent3">
                  <a:lumMod val="5000"/>
                  <a:lumOff val="9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캔버스 광고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A7702599-5FF3-4D09-92DC-A03CAB3AD106}"/>
              </a:ext>
            </a:extLst>
          </p:cNvPr>
          <p:cNvSpPr/>
          <p:nvPr/>
        </p:nvSpPr>
        <p:spPr>
          <a:xfrm>
            <a:off x="2425959" y="4923769"/>
            <a:ext cx="3965510" cy="369294"/>
          </a:xfrm>
          <a:prstGeom prst="roundRect">
            <a:avLst/>
          </a:prstGeom>
          <a:gradFill flip="none" rotWithShape="1">
            <a:gsLst>
              <a:gs pos="31000">
                <a:schemeClr val="accent3">
                  <a:lumMod val="5000"/>
                  <a:lumOff val="9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컬렉션 광고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51DB9560-F6FB-435E-9CCB-B0237ABC9BE9}"/>
              </a:ext>
            </a:extLst>
          </p:cNvPr>
          <p:cNvSpPr/>
          <p:nvPr/>
        </p:nvSpPr>
        <p:spPr>
          <a:xfrm>
            <a:off x="2425959" y="5662390"/>
            <a:ext cx="3965510" cy="369294"/>
          </a:xfrm>
          <a:prstGeom prst="roundRect">
            <a:avLst/>
          </a:prstGeom>
          <a:gradFill flip="none" rotWithShape="1">
            <a:gsLst>
              <a:gs pos="31000">
                <a:schemeClr val="accent3">
                  <a:lumMod val="5000"/>
                  <a:lumOff val="95000"/>
                </a:schemeClr>
              </a:gs>
              <a:gs pos="5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브랜드 인지도 광고</a:t>
            </a:r>
          </a:p>
        </p:txBody>
      </p:sp>
    </p:spTree>
    <p:extLst>
      <p:ext uri="{BB962C8B-B14F-4D97-AF65-F5344CB8AC3E}">
        <p14:creationId xmlns:p14="http://schemas.microsoft.com/office/powerpoint/2010/main" val="27767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263E7FAD-0408-4065-8CD2-5726138B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4" y="355035"/>
            <a:ext cx="1744546" cy="65590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D56ADF-AEB5-43A2-923D-F56CB9E5B127}"/>
              </a:ext>
            </a:extLst>
          </p:cNvPr>
          <p:cNvSpPr/>
          <p:nvPr/>
        </p:nvSpPr>
        <p:spPr>
          <a:xfrm>
            <a:off x="3885501" y="620856"/>
            <a:ext cx="4420998" cy="78017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쿠폰 광고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FDFA4AE-60D4-4BCF-861E-209CAB9B8C07}"/>
              </a:ext>
            </a:extLst>
          </p:cNvPr>
          <p:cNvCxnSpPr/>
          <p:nvPr/>
        </p:nvCxnSpPr>
        <p:spPr>
          <a:xfrm>
            <a:off x="0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C357B33-E00C-4749-9154-71272AF5E101}"/>
              </a:ext>
            </a:extLst>
          </p:cNvPr>
          <p:cNvCxnSpPr/>
          <p:nvPr/>
        </p:nvCxnSpPr>
        <p:spPr>
          <a:xfrm>
            <a:off x="8306499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00000000-0008-0000-0800-00001A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26" y="1791119"/>
            <a:ext cx="4400550" cy="44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263E7FAD-0408-4065-8CD2-5726138B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4" y="355035"/>
            <a:ext cx="1744546" cy="65590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D56ADF-AEB5-43A2-923D-F56CB9E5B127}"/>
              </a:ext>
            </a:extLst>
          </p:cNvPr>
          <p:cNvSpPr/>
          <p:nvPr/>
        </p:nvSpPr>
        <p:spPr>
          <a:xfrm>
            <a:off x="3885501" y="620856"/>
            <a:ext cx="4420998" cy="78017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슬라이드 광고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FDFA4AE-60D4-4BCF-861E-209CAB9B8C07}"/>
              </a:ext>
            </a:extLst>
          </p:cNvPr>
          <p:cNvCxnSpPr/>
          <p:nvPr/>
        </p:nvCxnSpPr>
        <p:spPr>
          <a:xfrm>
            <a:off x="0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C357B33-E00C-4749-9154-71272AF5E101}"/>
              </a:ext>
            </a:extLst>
          </p:cNvPr>
          <p:cNvCxnSpPr/>
          <p:nvPr/>
        </p:nvCxnSpPr>
        <p:spPr>
          <a:xfrm>
            <a:off x="8306499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35F7945B-6287-4EE7-9CC3-B750BF7F0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13" y="1791120"/>
            <a:ext cx="4658375" cy="5066876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0A508FCB-2D32-405B-9E64-421B00E309D5}"/>
              </a:ext>
            </a:extLst>
          </p:cNvPr>
          <p:cNvSpPr/>
          <p:nvPr/>
        </p:nvSpPr>
        <p:spPr>
          <a:xfrm>
            <a:off x="5890726" y="4711960"/>
            <a:ext cx="299080" cy="29908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89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263E7FAD-0408-4065-8CD2-5726138B3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54" y="355035"/>
            <a:ext cx="1744546" cy="65590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D56ADF-AEB5-43A2-923D-F56CB9E5B127}"/>
              </a:ext>
            </a:extLst>
          </p:cNvPr>
          <p:cNvSpPr/>
          <p:nvPr/>
        </p:nvSpPr>
        <p:spPr>
          <a:xfrm>
            <a:off x="3885501" y="620856"/>
            <a:ext cx="4420998" cy="780176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모바일 앱 광고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FDFA4AE-60D4-4BCF-861E-209CAB9B8C07}"/>
              </a:ext>
            </a:extLst>
          </p:cNvPr>
          <p:cNvCxnSpPr/>
          <p:nvPr/>
        </p:nvCxnSpPr>
        <p:spPr>
          <a:xfrm>
            <a:off x="0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0C357B33-E00C-4749-9154-71272AF5E101}"/>
              </a:ext>
            </a:extLst>
          </p:cNvPr>
          <p:cNvCxnSpPr/>
          <p:nvPr/>
        </p:nvCxnSpPr>
        <p:spPr>
          <a:xfrm>
            <a:off x="8306499" y="1010944"/>
            <a:ext cx="3885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E8AE9B9C-7B3A-41C1-A223-4086BA935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20" y="1791120"/>
            <a:ext cx="4615961" cy="47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5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F0228C73-BF52-4E90-B1D3-ED1FAEE3C4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E2BAA8A-C6AA-4F7D-BF28-7C8B58C8CCA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6" name="Picture 2" descr="원자력환경공단, 소셜 어워드서 페이스북 부문 대상·블로그 분야 최우수상 - 경북일보 - 굿데이 굿뉴스">
              <a:extLst>
                <a:ext uri="{FF2B5EF4-FFF2-40B4-BE49-F238E27FC236}">
                  <a16:creationId xmlns:a16="http://schemas.microsoft.com/office/drawing/2014/main" id="{AAF83875-AF28-4239-B9AB-8015AC375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원자력환경공단, 소셜 어워드서 페이스북 부문 대상·블로그 분야 최우수상 - 경북일보 - 굿데이 굿뉴스">
              <a:extLst>
                <a:ext uri="{FF2B5EF4-FFF2-40B4-BE49-F238E27FC236}">
                  <a16:creationId xmlns:a16="http://schemas.microsoft.com/office/drawing/2014/main" id="{40DD1D38-4B6C-4094-A9C6-97C77FB880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3" t="32245" r="23693" b="32245"/>
            <a:stretch/>
          </p:blipFill>
          <p:spPr bwMode="auto">
            <a:xfrm>
              <a:off x="2888609" y="2211355"/>
              <a:ext cx="6414782" cy="2435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CD4EC1-181B-4252-99C1-973B84887B00}"/>
              </a:ext>
            </a:extLst>
          </p:cNvPr>
          <p:cNvSpPr txBox="1"/>
          <p:nvPr/>
        </p:nvSpPr>
        <p:spPr>
          <a:xfrm>
            <a:off x="77904" y="6372808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>
                <a:solidFill>
                  <a:schemeClr val="bg1"/>
                </a:solidFill>
              </a:rPr>
              <a:t>에이엠피엠글로벌</a:t>
            </a:r>
            <a:endParaRPr lang="en-US" altLang="ko-KR" sz="1000" dirty="0">
              <a:solidFill>
                <a:schemeClr val="bg1"/>
              </a:solidFill>
            </a:endParaRPr>
          </a:p>
          <a:p>
            <a:r>
              <a:rPr lang="ko-KR" altLang="en-US" sz="1000" dirty="0">
                <a:solidFill>
                  <a:schemeClr val="bg1"/>
                </a:solidFill>
              </a:rPr>
              <a:t>광고컨설팅본부 </a:t>
            </a:r>
            <a:r>
              <a:rPr lang="en-US" altLang="ko-KR" sz="1000" dirty="0">
                <a:solidFill>
                  <a:schemeClr val="bg1"/>
                </a:solidFill>
              </a:rPr>
              <a:t>5</a:t>
            </a:r>
            <a:r>
              <a:rPr lang="ko-KR" altLang="en-US" sz="1000" dirty="0">
                <a:solidFill>
                  <a:schemeClr val="bg1"/>
                </a:solidFill>
              </a:rPr>
              <a:t>팀</a:t>
            </a:r>
            <a:r>
              <a:rPr lang="en-US" altLang="ko-KR" sz="1000" dirty="0">
                <a:solidFill>
                  <a:schemeClr val="bg1"/>
                </a:solidFill>
              </a:rPr>
              <a:t> </a:t>
            </a:r>
            <a:r>
              <a:rPr lang="ko-KR" altLang="en-US" sz="1000" dirty="0">
                <a:solidFill>
                  <a:schemeClr val="bg1"/>
                </a:solidFill>
              </a:rPr>
              <a:t>김정현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D53FCF9-9A35-4DA3-B3BA-9869A6DD585E}"/>
              </a:ext>
            </a:extLst>
          </p:cNvPr>
          <p:cNvSpPr/>
          <p:nvPr/>
        </p:nvSpPr>
        <p:spPr>
          <a:xfrm>
            <a:off x="2888609" y="3568959"/>
            <a:ext cx="6414782" cy="26161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2B9C4F7-A238-4304-AF6F-1DD742C2FCB7}"/>
              </a:ext>
            </a:extLst>
          </p:cNvPr>
          <p:cNvGrpSpPr/>
          <p:nvPr/>
        </p:nvGrpSpPr>
        <p:grpSpPr>
          <a:xfrm>
            <a:off x="4817444" y="2861073"/>
            <a:ext cx="2557110" cy="969496"/>
            <a:chOff x="4817444" y="1900020"/>
            <a:chExt cx="2557110" cy="969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F8FA08-88C1-4D6C-8FCA-FA2A26086684}"/>
                </a:ext>
              </a:extLst>
            </p:cNvPr>
            <p:cNvSpPr txBox="1"/>
            <p:nvPr/>
          </p:nvSpPr>
          <p:spPr>
            <a:xfrm>
              <a:off x="4817444" y="1900020"/>
              <a:ext cx="2557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000" b="1" spc="-300" dirty="0">
                  <a:solidFill>
                    <a:schemeClr val="bg1"/>
                  </a:solidFill>
                </a:rPr>
                <a:t>감사합니다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764DD-8B76-4E04-8338-F31BFBCFCA73}"/>
                </a:ext>
              </a:extLst>
            </p:cNvPr>
            <p:cNvSpPr txBox="1"/>
            <p:nvPr/>
          </p:nvSpPr>
          <p:spPr>
            <a:xfrm>
              <a:off x="5091075" y="2607906"/>
              <a:ext cx="18322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100" dirty="0">
                  <a:solidFill>
                    <a:schemeClr val="bg1"/>
                  </a:solidFill>
                </a:rPr>
                <a:t>Ver.2023.01.11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L 도형 18">
            <a:extLst>
              <a:ext uri="{FF2B5EF4-FFF2-40B4-BE49-F238E27FC236}">
                <a16:creationId xmlns:a16="http://schemas.microsoft.com/office/drawing/2014/main" id="{BBBBB740-E6EE-4DBA-A7FA-E90742122611}"/>
              </a:ext>
            </a:extLst>
          </p:cNvPr>
          <p:cNvSpPr/>
          <p:nvPr/>
        </p:nvSpPr>
        <p:spPr>
          <a:xfrm flipV="1">
            <a:off x="2818632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L 도형 20">
            <a:extLst>
              <a:ext uri="{FF2B5EF4-FFF2-40B4-BE49-F238E27FC236}">
                <a16:creationId xmlns:a16="http://schemas.microsoft.com/office/drawing/2014/main" id="{5F53CE19-54CB-4BFA-80C2-9848DD9F32D8}"/>
              </a:ext>
            </a:extLst>
          </p:cNvPr>
          <p:cNvSpPr/>
          <p:nvPr/>
        </p:nvSpPr>
        <p:spPr>
          <a:xfrm flipH="1" flipV="1">
            <a:off x="8912291" y="2148375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08382E77-71E6-4B21-8DCE-FB0BACDEE877}"/>
              </a:ext>
            </a:extLst>
          </p:cNvPr>
          <p:cNvSpPr/>
          <p:nvPr/>
        </p:nvSpPr>
        <p:spPr>
          <a:xfrm>
            <a:off x="2818632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F2F92681-F99B-4E7D-A2D1-EDE7A25BCD4A}"/>
              </a:ext>
            </a:extLst>
          </p:cNvPr>
          <p:cNvSpPr/>
          <p:nvPr/>
        </p:nvSpPr>
        <p:spPr>
          <a:xfrm flipH="1">
            <a:off x="8912291" y="4285083"/>
            <a:ext cx="443203" cy="424542"/>
          </a:xfrm>
          <a:prstGeom prst="corner">
            <a:avLst>
              <a:gd name="adj1" fmla="val 14461"/>
              <a:gd name="adj2" fmla="val 182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71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72</Words>
  <Application>Microsoft Office PowerPoint</Application>
  <PresentationFormat>와이드스크린</PresentationFormat>
  <Paragraphs>29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ampm</dc:creator>
  <cp:lastModifiedBy>ampm</cp:lastModifiedBy>
  <cp:revision>17</cp:revision>
  <dcterms:created xsi:type="dcterms:W3CDTF">2023-01-11T09:21:46Z</dcterms:created>
  <dcterms:modified xsi:type="dcterms:W3CDTF">2023-01-12T02:07:35Z</dcterms:modified>
</cp:coreProperties>
</file>